
<file path=[Content_Types].xml><?xml version="1.0" encoding="utf-8"?>
<Types xmlns="http://schemas.openxmlformats.org/package/2006/content-types">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8" r:id="rId2"/>
    <p:sldId id="259" r:id="rId3"/>
    <p:sldId id="260" r:id="rId4"/>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673" autoAdjust="0"/>
  </p:normalViewPr>
  <p:slideViewPr>
    <p:cSldViewPr snapToGrid="0">
      <p:cViewPr varScale="1">
        <p:scale>
          <a:sx n="57" d="100"/>
          <a:sy n="57" d="100"/>
        </p:scale>
        <p:origin x="16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D96E7-DAA5-4E05-904D-B0C2BC257DF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0B512A-6A7A-4999-B5DE-2A92D7C0B3E2}">
      <dgm:prSet/>
      <dgm:spPr/>
      <dgm:t>
        <a:bodyPr/>
        <a:lstStyle/>
        <a:p>
          <a:pPr>
            <a:lnSpc>
              <a:spcPct val="100000"/>
            </a:lnSpc>
          </a:pPr>
          <a:r>
            <a:rPr lang="en-GB" noProof="0" dirty="0"/>
            <a:t>Temperature</a:t>
          </a:r>
        </a:p>
      </dgm:t>
    </dgm:pt>
    <dgm:pt modelId="{838FF521-56C7-4073-9AD7-FD2A3C0A531B}" type="parTrans" cxnId="{9C108F8C-E97E-4FE1-9491-CF9C85281A59}">
      <dgm:prSet/>
      <dgm:spPr/>
      <dgm:t>
        <a:bodyPr/>
        <a:lstStyle/>
        <a:p>
          <a:endParaRPr lang="en-US"/>
        </a:p>
      </dgm:t>
    </dgm:pt>
    <dgm:pt modelId="{9C5018E2-D69B-4E77-9557-7AE1CB1FF7AA}" type="sibTrans" cxnId="{9C108F8C-E97E-4FE1-9491-CF9C85281A59}">
      <dgm:prSet/>
      <dgm:spPr/>
      <dgm:t>
        <a:bodyPr/>
        <a:lstStyle/>
        <a:p>
          <a:endParaRPr lang="en-US"/>
        </a:p>
      </dgm:t>
    </dgm:pt>
    <dgm:pt modelId="{3089AD95-5594-4A9E-B031-73C05F8E900A}">
      <dgm:prSet/>
      <dgm:spPr/>
      <dgm:t>
        <a:bodyPr/>
        <a:lstStyle/>
        <a:p>
          <a:pPr>
            <a:lnSpc>
              <a:spcPct val="100000"/>
            </a:lnSpc>
          </a:pPr>
          <a:r>
            <a:rPr lang="en-GB" noProof="0" dirty="0"/>
            <a:t>Cost</a:t>
          </a:r>
        </a:p>
      </dgm:t>
    </dgm:pt>
    <dgm:pt modelId="{414031C8-452D-42CF-A0EB-77EFC86DC88B}" type="parTrans" cxnId="{424CC4AC-DA16-402E-A53C-B8AA31A609D7}">
      <dgm:prSet/>
      <dgm:spPr/>
      <dgm:t>
        <a:bodyPr/>
        <a:lstStyle/>
        <a:p>
          <a:endParaRPr lang="en-US"/>
        </a:p>
      </dgm:t>
    </dgm:pt>
    <dgm:pt modelId="{24B8EBB9-0533-4083-9F23-5B5DC6A4FA97}" type="sibTrans" cxnId="{424CC4AC-DA16-402E-A53C-B8AA31A609D7}">
      <dgm:prSet/>
      <dgm:spPr/>
      <dgm:t>
        <a:bodyPr/>
        <a:lstStyle/>
        <a:p>
          <a:endParaRPr lang="en-US"/>
        </a:p>
      </dgm:t>
    </dgm:pt>
    <dgm:pt modelId="{2929C5A6-ABCC-4521-AA2C-5D2A38D2C36C}">
      <dgm:prSet/>
      <dgm:spPr/>
      <dgm:t>
        <a:bodyPr/>
        <a:lstStyle/>
        <a:p>
          <a:pPr>
            <a:lnSpc>
              <a:spcPct val="100000"/>
            </a:lnSpc>
          </a:pPr>
          <a:r>
            <a:rPr lang="fr-FR" dirty="0"/>
            <a:t>Time</a:t>
          </a:r>
          <a:endParaRPr lang="en-US" dirty="0"/>
        </a:p>
      </dgm:t>
    </dgm:pt>
    <dgm:pt modelId="{35798238-3B11-42AF-BB34-131A0F688E5D}" type="parTrans" cxnId="{F0FF76DF-9B03-4AC2-82EF-DFF495CA166B}">
      <dgm:prSet/>
      <dgm:spPr/>
      <dgm:t>
        <a:bodyPr/>
        <a:lstStyle/>
        <a:p>
          <a:endParaRPr lang="en-US"/>
        </a:p>
      </dgm:t>
    </dgm:pt>
    <dgm:pt modelId="{F12786D9-CDAD-477A-9F00-791A77703A8F}" type="sibTrans" cxnId="{F0FF76DF-9B03-4AC2-82EF-DFF495CA166B}">
      <dgm:prSet/>
      <dgm:spPr/>
      <dgm:t>
        <a:bodyPr/>
        <a:lstStyle/>
        <a:p>
          <a:endParaRPr lang="en-US"/>
        </a:p>
      </dgm:t>
    </dgm:pt>
    <dgm:pt modelId="{ABA3AEDB-F5B4-4ACA-B8D5-2EBA07AE0D26}" type="pres">
      <dgm:prSet presAssocID="{C20D96E7-DAA5-4E05-904D-B0C2BC257DFF}" presName="root" presStyleCnt="0">
        <dgm:presLayoutVars>
          <dgm:dir/>
          <dgm:resizeHandles val="exact"/>
        </dgm:presLayoutVars>
      </dgm:prSet>
      <dgm:spPr/>
    </dgm:pt>
    <dgm:pt modelId="{FB620BB2-C24A-44AC-9CF1-A082F31574F1}" type="pres">
      <dgm:prSet presAssocID="{170B512A-6A7A-4999-B5DE-2A92D7C0B3E2}" presName="compNode" presStyleCnt="0"/>
      <dgm:spPr/>
    </dgm:pt>
    <dgm:pt modelId="{100D48FD-7201-4C8D-8A77-1A6A5F643D79}" type="pres">
      <dgm:prSet presAssocID="{170B512A-6A7A-4999-B5DE-2A92D7C0B3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hermometer with solid fill"/>
        </a:ext>
      </dgm:extLst>
    </dgm:pt>
    <dgm:pt modelId="{94FCE702-BC86-43FA-9AC7-C27A5E8FA2F4}" type="pres">
      <dgm:prSet presAssocID="{170B512A-6A7A-4999-B5DE-2A92D7C0B3E2}" presName="spaceRect" presStyleCnt="0"/>
      <dgm:spPr/>
    </dgm:pt>
    <dgm:pt modelId="{6B35C9A8-8972-486B-ADA7-CFE89519DC07}" type="pres">
      <dgm:prSet presAssocID="{170B512A-6A7A-4999-B5DE-2A92D7C0B3E2}" presName="textRect" presStyleLbl="revTx" presStyleIdx="0" presStyleCnt="3">
        <dgm:presLayoutVars>
          <dgm:chMax val="1"/>
          <dgm:chPref val="1"/>
        </dgm:presLayoutVars>
      </dgm:prSet>
      <dgm:spPr/>
    </dgm:pt>
    <dgm:pt modelId="{64FDB695-A171-4081-BE3B-8305CBA40043}" type="pres">
      <dgm:prSet presAssocID="{9C5018E2-D69B-4E77-9557-7AE1CB1FF7AA}" presName="sibTrans" presStyleCnt="0"/>
      <dgm:spPr/>
    </dgm:pt>
    <dgm:pt modelId="{55A52FBC-268E-4499-82A7-F56207484BD3}" type="pres">
      <dgm:prSet presAssocID="{3089AD95-5594-4A9E-B031-73C05F8E900A}" presName="compNode" presStyleCnt="0"/>
      <dgm:spPr/>
    </dgm:pt>
    <dgm:pt modelId="{B15464B2-002C-4176-99CF-95DF822F00EE}" type="pres">
      <dgm:prSet presAssocID="{3089AD95-5594-4A9E-B031-73C05F8E900A}" presName="iconRect" presStyleLbl="node1" presStyleIdx="1" presStyleCnt="3" custLinFactNeighborX="0" custLinFactNeighborY="-261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ins with solid fill"/>
        </a:ext>
      </dgm:extLst>
    </dgm:pt>
    <dgm:pt modelId="{91F826C6-2772-4D50-AD2B-FF0710F042C0}" type="pres">
      <dgm:prSet presAssocID="{3089AD95-5594-4A9E-B031-73C05F8E900A}" presName="spaceRect" presStyleCnt="0"/>
      <dgm:spPr/>
    </dgm:pt>
    <dgm:pt modelId="{55B108C2-5291-4627-88D3-47700F136269}" type="pres">
      <dgm:prSet presAssocID="{3089AD95-5594-4A9E-B031-73C05F8E900A}" presName="textRect" presStyleLbl="revTx" presStyleIdx="1" presStyleCnt="3">
        <dgm:presLayoutVars>
          <dgm:chMax val="1"/>
          <dgm:chPref val="1"/>
        </dgm:presLayoutVars>
      </dgm:prSet>
      <dgm:spPr/>
    </dgm:pt>
    <dgm:pt modelId="{2DE76129-B192-4202-A3FE-4B31E4D973E4}" type="pres">
      <dgm:prSet presAssocID="{24B8EBB9-0533-4083-9F23-5B5DC6A4FA97}" presName="sibTrans" presStyleCnt="0"/>
      <dgm:spPr/>
    </dgm:pt>
    <dgm:pt modelId="{0B7EDDDD-6124-49D0-B7DB-A6F4F6812875}" type="pres">
      <dgm:prSet presAssocID="{2929C5A6-ABCC-4521-AA2C-5D2A38D2C36C}" presName="compNode" presStyleCnt="0"/>
      <dgm:spPr/>
    </dgm:pt>
    <dgm:pt modelId="{C8DB11FE-8D8E-4D86-ABFF-1947ED496830}" type="pres">
      <dgm:prSet presAssocID="{2929C5A6-ABCC-4521-AA2C-5D2A38D2C3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with solid fill"/>
        </a:ext>
      </dgm:extLst>
    </dgm:pt>
    <dgm:pt modelId="{6340458C-FC75-472E-B596-0066653D7529}" type="pres">
      <dgm:prSet presAssocID="{2929C5A6-ABCC-4521-AA2C-5D2A38D2C36C}" presName="spaceRect" presStyleCnt="0"/>
      <dgm:spPr/>
    </dgm:pt>
    <dgm:pt modelId="{585EC177-45F4-4203-A79C-3EBEB0FF9226}" type="pres">
      <dgm:prSet presAssocID="{2929C5A6-ABCC-4521-AA2C-5D2A38D2C36C}" presName="textRect" presStyleLbl="revTx" presStyleIdx="2" presStyleCnt="3">
        <dgm:presLayoutVars>
          <dgm:chMax val="1"/>
          <dgm:chPref val="1"/>
        </dgm:presLayoutVars>
      </dgm:prSet>
      <dgm:spPr/>
    </dgm:pt>
  </dgm:ptLst>
  <dgm:cxnLst>
    <dgm:cxn modelId="{159B9615-8F14-4C34-A21A-1C73BB3F68B5}" type="presOf" srcId="{2929C5A6-ABCC-4521-AA2C-5D2A38D2C36C}" destId="{585EC177-45F4-4203-A79C-3EBEB0FF9226}" srcOrd="0" destOrd="0" presId="urn:microsoft.com/office/officeart/2018/2/layout/IconLabelList"/>
    <dgm:cxn modelId="{08E3112D-5826-49E3-998C-27363521DD27}" type="presOf" srcId="{3089AD95-5594-4A9E-B031-73C05F8E900A}" destId="{55B108C2-5291-4627-88D3-47700F136269}" srcOrd="0" destOrd="0" presId="urn:microsoft.com/office/officeart/2018/2/layout/IconLabelList"/>
    <dgm:cxn modelId="{9C108F8C-E97E-4FE1-9491-CF9C85281A59}" srcId="{C20D96E7-DAA5-4E05-904D-B0C2BC257DFF}" destId="{170B512A-6A7A-4999-B5DE-2A92D7C0B3E2}" srcOrd="0" destOrd="0" parTransId="{838FF521-56C7-4073-9AD7-FD2A3C0A531B}" sibTransId="{9C5018E2-D69B-4E77-9557-7AE1CB1FF7AA}"/>
    <dgm:cxn modelId="{975EAB8D-CD5B-4C74-8CD4-9E6086F98CB3}" type="presOf" srcId="{170B512A-6A7A-4999-B5DE-2A92D7C0B3E2}" destId="{6B35C9A8-8972-486B-ADA7-CFE89519DC07}" srcOrd="0" destOrd="0" presId="urn:microsoft.com/office/officeart/2018/2/layout/IconLabelList"/>
    <dgm:cxn modelId="{424CC4AC-DA16-402E-A53C-B8AA31A609D7}" srcId="{C20D96E7-DAA5-4E05-904D-B0C2BC257DFF}" destId="{3089AD95-5594-4A9E-B031-73C05F8E900A}" srcOrd="1" destOrd="0" parTransId="{414031C8-452D-42CF-A0EB-77EFC86DC88B}" sibTransId="{24B8EBB9-0533-4083-9F23-5B5DC6A4FA97}"/>
    <dgm:cxn modelId="{F0FF76DF-9B03-4AC2-82EF-DFF495CA166B}" srcId="{C20D96E7-DAA5-4E05-904D-B0C2BC257DFF}" destId="{2929C5A6-ABCC-4521-AA2C-5D2A38D2C36C}" srcOrd="2" destOrd="0" parTransId="{35798238-3B11-42AF-BB34-131A0F688E5D}" sibTransId="{F12786D9-CDAD-477A-9F00-791A77703A8F}"/>
    <dgm:cxn modelId="{5819ABEE-31DF-4E96-B12B-60E38A008619}" type="presOf" srcId="{C20D96E7-DAA5-4E05-904D-B0C2BC257DFF}" destId="{ABA3AEDB-F5B4-4ACA-B8D5-2EBA07AE0D26}" srcOrd="0" destOrd="0" presId="urn:microsoft.com/office/officeart/2018/2/layout/IconLabelList"/>
    <dgm:cxn modelId="{85988B12-2B75-4FDE-8232-83F2B594F8EA}" type="presParOf" srcId="{ABA3AEDB-F5B4-4ACA-B8D5-2EBA07AE0D26}" destId="{FB620BB2-C24A-44AC-9CF1-A082F31574F1}" srcOrd="0" destOrd="0" presId="urn:microsoft.com/office/officeart/2018/2/layout/IconLabelList"/>
    <dgm:cxn modelId="{0C832EBF-0EC4-40EC-A1CC-80B74B13A735}" type="presParOf" srcId="{FB620BB2-C24A-44AC-9CF1-A082F31574F1}" destId="{100D48FD-7201-4C8D-8A77-1A6A5F643D79}" srcOrd="0" destOrd="0" presId="urn:microsoft.com/office/officeart/2018/2/layout/IconLabelList"/>
    <dgm:cxn modelId="{EF531BCD-1B6D-46DB-BD43-39ADA858C33B}" type="presParOf" srcId="{FB620BB2-C24A-44AC-9CF1-A082F31574F1}" destId="{94FCE702-BC86-43FA-9AC7-C27A5E8FA2F4}" srcOrd="1" destOrd="0" presId="urn:microsoft.com/office/officeart/2018/2/layout/IconLabelList"/>
    <dgm:cxn modelId="{E00D61D0-FE7A-49A1-B0E9-6D9F1C234C80}" type="presParOf" srcId="{FB620BB2-C24A-44AC-9CF1-A082F31574F1}" destId="{6B35C9A8-8972-486B-ADA7-CFE89519DC07}" srcOrd="2" destOrd="0" presId="urn:microsoft.com/office/officeart/2018/2/layout/IconLabelList"/>
    <dgm:cxn modelId="{50F7DD6F-173E-4611-8701-51E029DB3465}" type="presParOf" srcId="{ABA3AEDB-F5B4-4ACA-B8D5-2EBA07AE0D26}" destId="{64FDB695-A171-4081-BE3B-8305CBA40043}" srcOrd="1" destOrd="0" presId="urn:microsoft.com/office/officeart/2018/2/layout/IconLabelList"/>
    <dgm:cxn modelId="{0BD55AE7-F927-4BD0-BDF6-5305E960F5EB}" type="presParOf" srcId="{ABA3AEDB-F5B4-4ACA-B8D5-2EBA07AE0D26}" destId="{55A52FBC-268E-4499-82A7-F56207484BD3}" srcOrd="2" destOrd="0" presId="urn:microsoft.com/office/officeart/2018/2/layout/IconLabelList"/>
    <dgm:cxn modelId="{331C2BC2-F47E-4072-8360-DA2D0E4AE896}" type="presParOf" srcId="{55A52FBC-268E-4499-82A7-F56207484BD3}" destId="{B15464B2-002C-4176-99CF-95DF822F00EE}" srcOrd="0" destOrd="0" presId="urn:microsoft.com/office/officeart/2018/2/layout/IconLabelList"/>
    <dgm:cxn modelId="{05C91A07-D262-4424-A9EA-5766B053323E}" type="presParOf" srcId="{55A52FBC-268E-4499-82A7-F56207484BD3}" destId="{91F826C6-2772-4D50-AD2B-FF0710F042C0}" srcOrd="1" destOrd="0" presId="urn:microsoft.com/office/officeart/2018/2/layout/IconLabelList"/>
    <dgm:cxn modelId="{E2B37A3A-E8FE-48EF-9D9D-33FF9FAC05F9}" type="presParOf" srcId="{55A52FBC-268E-4499-82A7-F56207484BD3}" destId="{55B108C2-5291-4627-88D3-47700F136269}" srcOrd="2" destOrd="0" presId="urn:microsoft.com/office/officeart/2018/2/layout/IconLabelList"/>
    <dgm:cxn modelId="{4A220290-FFD6-4EA5-BA1F-BF4C0B5BDD83}" type="presParOf" srcId="{ABA3AEDB-F5B4-4ACA-B8D5-2EBA07AE0D26}" destId="{2DE76129-B192-4202-A3FE-4B31E4D973E4}" srcOrd="3" destOrd="0" presId="urn:microsoft.com/office/officeart/2018/2/layout/IconLabelList"/>
    <dgm:cxn modelId="{BB186F8B-9274-47A1-BE71-6B46E5B063F7}" type="presParOf" srcId="{ABA3AEDB-F5B4-4ACA-B8D5-2EBA07AE0D26}" destId="{0B7EDDDD-6124-49D0-B7DB-A6F4F6812875}" srcOrd="4" destOrd="0" presId="urn:microsoft.com/office/officeart/2018/2/layout/IconLabelList"/>
    <dgm:cxn modelId="{D7C2045A-5236-42BA-BC7C-D15BE87D8B9C}" type="presParOf" srcId="{0B7EDDDD-6124-49D0-B7DB-A6F4F6812875}" destId="{C8DB11FE-8D8E-4D86-ABFF-1947ED496830}" srcOrd="0" destOrd="0" presId="urn:microsoft.com/office/officeart/2018/2/layout/IconLabelList"/>
    <dgm:cxn modelId="{8FD30DB5-113E-4BEC-BBDF-FDD1F37885E0}" type="presParOf" srcId="{0B7EDDDD-6124-49D0-B7DB-A6F4F6812875}" destId="{6340458C-FC75-472E-B596-0066653D7529}" srcOrd="1" destOrd="0" presId="urn:microsoft.com/office/officeart/2018/2/layout/IconLabelList"/>
    <dgm:cxn modelId="{87453FA4-51C5-499B-8C04-DA3BD8FB1EC6}" type="presParOf" srcId="{0B7EDDDD-6124-49D0-B7DB-A6F4F6812875}" destId="{585EC177-45F4-4203-A79C-3EBEB0FF922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D48FD-7201-4C8D-8A77-1A6A5F643D79}">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5C9A8-8972-486B-ADA7-CFE89519DC07}">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noProof="0" dirty="0"/>
            <a:t>Temperature</a:t>
          </a:r>
        </a:p>
      </dsp:txBody>
      <dsp:txXfrm>
        <a:off x="417971" y="2644140"/>
        <a:ext cx="2889450" cy="720000"/>
      </dsp:txXfrm>
    </dsp:sp>
    <dsp:sp modelId="{B15464B2-002C-4176-99CF-95DF822F00EE}">
      <dsp:nvSpPr>
        <dsp:cNvPr id="0" name=""/>
        <dsp:cNvSpPr/>
      </dsp:nvSpPr>
      <dsp:spPr>
        <a:xfrm>
          <a:off x="4607673" y="95324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108C2-5291-4627-88D3-47700F136269}">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noProof="0" dirty="0"/>
            <a:t>Cost</a:t>
          </a:r>
        </a:p>
      </dsp:txBody>
      <dsp:txXfrm>
        <a:off x="3813075" y="2644140"/>
        <a:ext cx="2889450" cy="720000"/>
      </dsp:txXfrm>
    </dsp:sp>
    <dsp:sp modelId="{C8DB11FE-8D8E-4D86-ABFF-1947ED496830}">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5EC177-45F4-4203-A79C-3EBEB0FF9226}">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fr-FR" sz="3600" kern="1200" dirty="0"/>
            <a:t>Time</a:t>
          </a:r>
          <a:endParaRPr lang="en-US" sz="3600" kern="1200" dirty="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6A770-AB56-4428-8708-A46A7185C008}" type="datetimeFigureOut">
              <a:rPr lang="en-GB" smtClean="0"/>
              <a:t>28/04/2024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C0FE3-A081-42C0-8954-F7DE917624B4}" type="slidenum">
              <a:rPr lang="en-GB" smtClean="0"/>
              <a:t>‹#›</a:t>
            </a:fld>
            <a:endParaRPr lang="en-GB"/>
          </a:p>
        </p:txBody>
      </p:sp>
    </p:spTree>
    <p:extLst>
      <p:ext uri="{BB962C8B-B14F-4D97-AF65-F5344CB8AC3E}">
        <p14:creationId xmlns:p14="http://schemas.microsoft.com/office/powerpoint/2010/main" val="100946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Hello </a:t>
            </a:r>
            <a:r>
              <a:rPr lang="en-GB" sz="1800" kern="100" dirty="0" err="1">
                <a:effectLst/>
                <a:latin typeface="Calibri" panose="020F0502020204030204" pitchFamily="34" charset="0"/>
                <a:ea typeface="Calibri" panose="020F0502020204030204" pitchFamily="34" charset="0"/>
                <a:cs typeface="Arial" panose="020B0604020202020204" pitchFamily="34" charset="0"/>
              </a:rPr>
              <a:t>Mentorness</a:t>
            </a:r>
            <a:r>
              <a:rPr lang="en-GB" sz="1800" kern="100" dirty="0">
                <a:effectLst/>
                <a:latin typeface="Calibri" panose="020F0502020204030204" pitchFamily="34" charset="0"/>
                <a:ea typeface="Calibri" panose="020F0502020204030204" pitchFamily="34" charset="0"/>
                <a:cs typeface="Arial" panose="020B0604020202020204" pitchFamily="34" charset="0"/>
              </a:rPr>
              <a:t> team! The topic of my reel is Mean or in other cases average.</a:t>
            </a:r>
          </a:p>
        </p:txBody>
      </p:sp>
      <p:sp>
        <p:nvSpPr>
          <p:cNvPr id="4" name="Slide Number Placeholder 3"/>
          <p:cNvSpPr>
            <a:spLocks noGrp="1"/>
          </p:cNvSpPr>
          <p:nvPr>
            <p:ph type="sldNum" sz="quarter" idx="5"/>
          </p:nvPr>
        </p:nvSpPr>
        <p:spPr/>
        <p:txBody>
          <a:bodyPr/>
          <a:lstStyle/>
          <a:p>
            <a:fld id="{D43A3224-AECF-4B7F-A3DC-854BB030ADE2}" type="slidenum">
              <a:rPr lang="en-GB" smtClean="0"/>
              <a:t>1</a:t>
            </a:fld>
            <a:endParaRPr lang="en-GB"/>
          </a:p>
        </p:txBody>
      </p:sp>
    </p:spTree>
    <p:extLst>
      <p:ext uri="{BB962C8B-B14F-4D97-AF65-F5344CB8AC3E}">
        <p14:creationId xmlns:p14="http://schemas.microsoft.com/office/powerpoint/2010/main" val="138861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rtl="0">
              <a:lnSpc>
                <a:spcPct val="107000"/>
              </a:lnSpc>
              <a:spcBef>
                <a:spcPts val="2000"/>
              </a:spcBef>
              <a:buFont typeface="Calibri" panose="020F0502020204030204" pitchFamily="34" charset="0"/>
              <a:buChar char="-"/>
            </a:pPr>
            <a:r>
              <a:rPr lang="en-GB" sz="1800" kern="100" dirty="0">
                <a:effectLst/>
                <a:latin typeface="Calibri" panose="020F0502020204030204" pitchFamily="34" charset="0"/>
                <a:ea typeface="Calibri" panose="020F0502020204030204" pitchFamily="34" charset="0"/>
                <a:cs typeface="Arial" panose="020B0604020202020204" pitchFamily="34" charset="0"/>
              </a:rPr>
              <a:t>Although they are synonymous. There is a slight difference solely in terminology between the terms:</a:t>
            </a:r>
          </a:p>
          <a:p>
            <a:pPr marL="342900" lvl="0" indent="-342900">
              <a:lnSpc>
                <a:spcPct val="107000"/>
              </a:lnSpc>
              <a:buFont typeface="Symbol" panose="05050102010706020507" pitchFamily="18" charset="2"/>
              <a:buChar char=""/>
            </a:pPr>
            <a:r>
              <a:rPr lang="en-GB" sz="1800" b="1" kern="100" dirty="0">
                <a:effectLst/>
                <a:latin typeface="Calibri" panose="020F0502020204030204" pitchFamily="34" charset="0"/>
                <a:ea typeface="Calibri" panose="020F0502020204030204" pitchFamily="34" charset="0"/>
                <a:cs typeface="Arial" panose="020B0604020202020204" pitchFamily="34" charset="0"/>
              </a:rPr>
              <a:t>Average</a:t>
            </a:r>
            <a:r>
              <a:rPr lang="en-GB" sz="1800" kern="100" dirty="0">
                <a:effectLst/>
                <a:latin typeface="Calibri" panose="020F0502020204030204" pitchFamily="34" charset="0"/>
                <a:ea typeface="Calibri" panose="020F0502020204030204" pitchFamily="34" charset="0"/>
                <a:cs typeface="Arial" panose="020B0604020202020204" pitchFamily="34" charset="0"/>
              </a:rPr>
              <a:t> is the sum of all the values divided by the total number of values. The term is often used in day-to-day English conversation.</a:t>
            </a:r>
          </a:p>
          <a:p>
            <a:pPr marL="342900" lvl="0" indent="-342900">
              <a:lnSpc>
                <a:spcPct val="107000"/>
              </a:lnSpc>
              <a:spcAft>
                <a:spcPts val="800"/>
              </a:spcAft>
              <a:buFont typeface="Symbol" panose="05050102010706020507" pitchFamily="18" charset="2"/>
              <a:buChar char=""/>
            </a:pPr>
            <a:r>
              <a:rPr lang="en-GB" sz="1800" b="1" kern="100" dirty="0">
                <a:effectLst/>
                <a:latin typeface="Calibri" panose="020F0502020204030204" pitchFamily="34" charset="0"/>
                <a:ea typeface="Calibri" panose="020F0502020204030204" pitchFamily="34" charset="0"/>
                <a:cs typeface="Arial" panose="020B0604020202020204" pitchFamily="34" charset="0"/>
              </a:rPr>
              <a:t>Mean</a:t>
            </a:r>
            <a:r>
              <a:rPr lang="en-GB" sz="1800" kern="100" dirty="0">
                <a:effectLst/>
                <a:latin typeface="Calibri" panose="020F0502020204030204" pitchFamily="34" charset="0"/>
                <a:ea typeface="Calibri" panose="020F0502020204030204" pitchFamily="34" charset="0"/>
                <a:cs typeface="Arial" panose="020B0604020202020204" pitchFamily="34" charset="0"/>
              </a:rPr>
              <a:t> is a specific type of average and is calculated in the same way as the average by summing all the values and dividing by the count of values. However, the term “mean” is used more in a technical and mathematical sense. There are also other types of means such as the geometric mean and harmonic mean.</a:t>
            </a:r>
          </a:p>
        </p:txBody>
      </p:sp>
      <p:sp>
        <p:nvSpPr>
          <p:cNvPr id="4" name="Slide Number Placeholder 3"/>
          <p:cNvSpPr>
            <a:spLocks noGrp="1"/>
          </p:cNvSpPr>
          <p:nvPr>
            <p:ph type="sldNum" sz="quarter" idx="5"/>
          </p:nvPr>
        </p:nvSpPr>
        <p:spPr/>
        <p:txBody>
          <a:bodyPr/>
          <a:lstStyle/>
          <a:p>
            <a:fld id="{22BC0FE3-A081-42C0-8954-F7DE917624B4}" type="slidenum">
              <a:rPr lang="en-GB" smtClean="0"/>
              <a:t>2</a:t>
            </a:fld>
            <a:endParaRPr lang="en-GB"/>
          </a:p>
        </p:txBody>
      </p:sp>
    </p:spTree>
    <p:extLst>
      <p:ext uri="{BB962C8B-B14F-4D97-AF65-F5344CB8AC3E}">
        <p14:creationId xmlns:p14="http://schemas.microsoft.com/office/powerpoint/2010/main" val="200958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Next, we’ll use Power BI to show a small demonstration of how average works. Pretty simple right?</a:t>
            </a:r>
          </a:p>
        </p:txBody>
      </p:sp>
      <p:sp>
        <p:nvSpPr>
          <p:cNvPr id="4" name="Slide Number Placeholder 3"/>
          <p:cNvSpPr>
            <a:spLocks noGrp="1"/>
          </p:cNvSpPr>
          <p:nvPr>
            <p:ph type="sldNum" sz="quarter" idx="5"/>
          </p:nvPr>
        </p:nvSpPr>
        <p:spPr/>
        <p:txBody>
          <a:bodyPr/>
          <a:lstStyle/>
          <a:p>
            <a:fld id="{22BC0FE3-A081-42C0-8954-F7DE917624B4}" type="slidenum">
              <a:rPr lang="en-GB" smtClean="0"/>
              <a:t>3</a:t>
            </a:fld>
            <a:endParaRPr lang="en-GB"/>
          </a:p>
        </p:txBody>
      </p:sp>
    </p:spTree>
    <p:extLst>
      <p:ext uri="{BB962C8B-B14F-4D97-AF65-F5344CB8AC3E}">
        <p14:creationId xmlns:p14="http://schemas.microsoft.com/office/powerpoint/2010/main" val="32209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Although average is a very simple formula. It is used in every sector of work from what you expect in finance or statistics to the unexpected. In deep learning, average pooling is used to get the average of a given kernel. It is generally used to reduce the complexity of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The average can be used either directly or indirectly. For example, in Normal Distribution.</a:t>
            </a:r>
          </a:p>
        </p:txBody>
      </p:sp>
      <p:sp>
        <p:nvSpPr>
          <p:cNvPr id="4" name="Slide Number Placeholder 3"/>
          <p:cNvSpPr>
            <a:spLocks noGrp="1"/>
          </p:cNvSpPr>
          <p:nvPr>
            <p:ph type="sldNum" sz="quarter" idx="5"/>
          </p:nvPr>
        </p:nvSpPr>
        <p:spPr/>
        <p:txBody>
          <a:bodyPr/>
          <a:lstStyle/>
          <a:p>
            <a:fld id="{22BC0FE3-A081-42C0-8954-F7DE917624B4}" type="slidenum">
              <a:rPr lang="en-GB" smtClean="0"/>
              <a:t>4</a:t>
            </a:fld>
            <a:endParaRPr lang="en-GB"/>
          </a:p>
        </p:txBody>
      </p:sp>
    </p:spTree>
    <p:extLst>
      <p:ext uri="{BB962C8B-B14F-4D97-AF65-F5344CB8AC3E}">
        <p14:creationId xmlns:p14="http://schemas.microsoft.com/office/powerpoint/2010/main" val="2829328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We can see average used in all aspects of our lives. We just need to take a closer look. We talk about the average temperature, the average cost, or even the average time it takes to get to work, we’re using this fundamental statistical concept. It helps us understand and navigate the world around us, providing a simple summary of complex data.</a:t>
            </a:r>
          </a:p>
        </p:txBody>
      </p:sp>
      <p:sp>
        <p:nvSpPr>
          <p:cNvPr id="4" name="Slide Number Placeholder 3"/>
          <p:cNvSpPr>
            <a:spLocks noGrp="1"/>
          </p:cNvSpPr>
          <p:nvPr>
            <p:ph type="sldNum" sz="quarter" idx="5"/>
          </p:nvPr>
        </p:nvSpPr>
        <p:spPr/>
        <p:txBody>
          <a:bodyPr/>
          <a:lstStyle/>
          <a:p>
            <a:fld id="{22BC0FE3-A081-42C0-8954-F7DE917624B4}" type="slidenum">
              <a:rPr lang="en-GB" smtClean="0"/>
              <a:t>5</a:t>
            </a:fld>
            <a:endParaRPr lang="en-GB"/>
          </a:p>
        </p:txBody>
      </p:sp>
    </p:spTree>
    <p:extLst>
      <p:ext uri="{BB962C8B-B14F-4D97-AF65-F5344CB8AC3E}">
        <p14:creationId xmlns:p14="http://schemas.microsoft.com/office/powerpoint/2010/main" val="96505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So, the next time you hear the word ‘average’, remember - it’s not just a number, it’s a story of the data, a snapshot of the whole picture. Statistics is not just about numbers; it’s about understanding the world around us. Thanks for watching!</a:t>
            </a:r>
          </a:p>
        </p:txBody>
      </p:sp>
      <p:sp>
        <p:nvSpPr>
          <p:cNvPr id="4" name="Slide Number Placeholder 3"/>
          <p:cNvSpPr>
            <a:spLocks noGrp="1"/>
          </p:cNvSpPr>
          <p:nvPr>
            <p:ph type="sldNum" sz="quarter" idx="5"/>
          </p:nvPr>
        </p:nvSpPr>
        <p:spPr/>
        <p:txBody>
          <a:bodyPr/>
          <a:lstStyle/>
          <a:p>
            <a:fld id="{22BC0FE3-A081-42C0-8954-F7DE917624B4}" type="slidenum">
              <a:rPr lang="en-GB" smtClean="0"/>
              <a:t>6</a:t>
            </a:fld>
            <a:endParaRPr lang="en-GB"/>
          </a:p>
        </p:txBody>
      </p:sp>
    </p:spTree>
    <p:extLst>
      <p:ext uri="{BB962C8B-B14F-4D97-AF65-F5344CB8AC3E}">
        <p14:creationId xmlns:p14="http://schemas.microsoft.com/office/powerpoint/2010/main" val="338402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3C77-F082-0B85-E255-0501CB691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268971-2087-B0CC-7CB7-681D43C8F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B0EE1E-5D7B-B134-F015-3B09D3C72FB8}"/>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11950D88-D95B-A703-6C86-45FD1BF08D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DA5ED-9FBE-916A-1773-42B88181A929}"/>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667737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8412-BF16-FEFA-C68E-A12C61ECB58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5FCB1-80BB-34FF-0940-2BEA85992F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3E5388-77BC-D6DD-36B1-E59B1D185D78}"/>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5E12BE90-9FBF-7DAA-3638-96BBE1CC25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690467-FC23-7605-F91D-62EFD2DA2567}"/>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397523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B64B5F-DB45-61EA-2348-4D64019E9A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622C62-C1BB-44C6-BDD0-0627A5256F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9AF3E4-9827-F50F-DF59-92F8A0FE30D6}"/>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29AD30A0-AD7C-8714-E92A-64B235ECF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CCB7D-1FDC-3CA4-7C93-CCE5D0A6CF22}"/>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409311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16F5-8D49-8537-E5B1-06CB5DF2AD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5744A2-F559-1EDE-39BF-BF5EAC049B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43C942-8064-EA9F-7649-2551E4911FAE}"/>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4B3CFCCB-E978-3AA1-F0D4-D3B006110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285AFC-CEEB-35ED-40B1-46C480DE4F8A}"/>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98150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6767-5A63-0D2D-BACA-C33D35C7A6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AE4715A-0F30-D152-7A00-11E3A9FC39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F3275E-B2F4-1AD7-6CA5-A96A78FEE1B7}"/>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DAF7B149-BF12-E0C1-83B8-31665B06B0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23B1BE-3351-A419-D61E-CE2E67DABCAF}"/>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53660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E1BC-C1FB-F6A5-4EB5-22240DFD87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5457C51-F50B-77D2-6E5B-91B9B0168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E9BA8C-EA9C-7D7A-31A2-3CC7697489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CE33E37-7F66-7F3F-CB86-BCA9047ACFE3}"/>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6" name="Footer Placeholder 5">
            <a:extLst>
              <a:ext uri="{FF2B5EF4-FFF2-40B4-BE49-F238E27FC236}">
                <a16:creationId xmlns:a16="http://schemas.microsoft.com/office/drawing/2014/main" id="{18C92A6F-EB9D-71D0-CE87-653E0F5C2A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5230C4-02FF-C1E8-0499-5A0900298F97}"/>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49101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CCED-DD44-619B-365F-DC5D01F0C8F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9B2DC0-B73F-5489-DAF9-947144395F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3FEE2-F08D-EE1B-E47E-0BE4925CE9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F35285A-50D2-8A2E-580B-0C9F3063F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BD3431-A575-CDEB-121B-494CDCA572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CD829F9-18CB-2B3E-5E07-F0755B36727B}"/>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8" name="Footer Placeholder 7">
            <a:extLst>
              <a:ext uri="{FF2B5EF4-FFF2-40B4-BE49-F238E27FC236}">
                <a16:creationId xmlns:a16="http://schemas.microsoft.com/office/drawing/2014/main" id="{62538ADA-371F-D14B-C358-2D83697BEE7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2EEB81-69CA-FF93-A60D-97511A6316D8}"/>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86253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74C1-15A2-4D52-11AA-6E7CF480B3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3CDC025-8790-C020-19F3-86BE6EAD998F}"/>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4" name="Footer Placeholder 3">
            <a:extLst>
              <a:ext uri="{FF2B5EF4-FFF2-40B4-BE49-F238E27FC236}">
                <a16:creationId xmlns:a16="http://schemas.microsoft.com/office/drawing/2014/main" id="{0B5837FC-4AFF-C2BF-A364-CF8E858F2C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5B7CB0-5BE1-8AD3-D2A9-B7BDBA69C6D0}"/>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46945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53EBA-49BA-9DD5-F56F-816D13AA15CF}"/>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3" name="Footer Placeholder 2">
            <a:extLst>
              <a:ext uri="{FF2B5EF4-FFF2-40B4-BE49-F238E27FC236}">
                <a16:creationId xmlns:a16="http://schemas.microsoft.com/office/drawing/2014/main" id="{17209465-E1AF-6DA5-CA8B-0E1404B71B2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A3FBB1F-0D59-22C1-183D-D7806ABFA9FE}"/>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570970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4909-AE6C-B2A7-B1AB-16E76CDB87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BB079E-7C4D-4B2D-065D-6F41A62179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42B1DFA-84B7-CEEB-6F66-0A6ED3952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1BC7D8-07E5-6EA8-8D04-015E27793915}"/>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6" name="Footer Placeholder 5">
            <a:extLst>
              <a:ext uri="{FF2B5EF4-FFF2-40B4-BE49-F238E27FC236}">
                <a16:creationId xmlns:a16="http://schemas.microsoft.com/office/drawing/2014/main" id="{05E7E5D4-A1FF-FEBA-5CCA-077DBFEAA8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41FE97-575E-413A-1FFD-1D1368A8A010}"/>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371398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128C-3C03-0EA3-D94E-E245DFC9C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BCB81AC-EB3B-6CD3-E54B-1D4F7F908B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B2BE3E2-00D8-7F81-A6DC-A02F83177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7332F-5F2E-58B5-D3B3-826702AB501F}"/>
              </a:ext>
            </a:extLst>
          </p:cNvPr>
          <p:cNvSpPr>
            <a:spLocks noGrp="1"/>
          </p:cNvSpPr>
          <p:nvPr>
            <p:ph type="dt" sz="half" idx="10"/>
          </p:nvPr>
        </p:nvSpPr>
        <p:spPr/>
        <p:txBody>
          <a:bodyPr/>
          <a:lstStyle/>
          <a:p>
            <a:fld id="{9970A959-1F13-4E54-B1D4-69BD8187B239}" type="datetimeFigureOut">
              <a:rPr lang="en-GB" smtClean="0"/>
              <a:t>28/04/2024</a:t>
            </a:fld>
            <a:endParaRPr lang="en-GB"/>
          </a:p>
        </p:txBody>
      </p:sp>
      <p:sp>
        <p:nvSpPr>
          <p:cNvPr id="6" name="Footer Placeholder 5">
            <a:extLst>
              <a:ext uri="{FF2B5EF4-FFF2-40B4-BE49-F238E27FC236}">
                <a16:creationId xmlns:a16="http://schemas.microsoft.com/office/drawing/2014/main" id="{64B1CBB2-C893-E38E-351F-29E83DA276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1FBEE0-BB99-4EA1-B6F4-4B570AE5D53D}"/>
              </a:ext>
            </a:extLst>
          </p:cNvPr>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70528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86D514-0827-7BE1-0CB7-402876A89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75BA97-023A-E14E-2D5D-C594E6BF16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D2A35E-C088-251F-C8D2-83ACC0037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70A959-1F13-4E54-B1D4-69BD8187B239}" type="datetimeFigureOut">
              <a:rPr lang="en-GB" smtClean="0"/>
              <a:t>28/04/2024</a:t>
            </a:fld>
            <a:endParaRPr lang="en-GB"/>
          </a:p>
        </p:txBody>
      </p:sp>
      <p:sp>
        <p:nvSpPr>
          <p:cNvPr id="5" name="Footer Placeholder 4">
            <a:extLst>
              <a:ext uri="{FF2B5EF4-FFF2-40B4-BE49-F238E27FC236}">
                <a16:creationId xmlns:a16="http://schemas.microsoft.com/office/drawing/2014/main" id="{EF9A808F-4CF8-7FAE-486A-C8E0ED5C6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CD4FC25-8944-7AF9-5ED3-861F417405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A6B1F-C099-47A2-B8B1-CD889C9501D0}" type="slidenum">
              <a:rPr lang="en-GB" smtClean="0"/>
              <a:t>‹#›</a:t>
            </a:fld>
            <a:endParaRPr lang="en-GB"/>
          </a:p>
        </p:txBody>
      </p:sp>
    </p:spTree>
    <p:extLst>
      <p:ext uri="{BB962C8B-B14F-4D97-AF65-F5344CB8AC3E}">
        <p14:creationId xmlns:p14="http://schemas.microsoft.com/office/powerpoint/2010/main" val="3408943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NULL" TargetMode="External"/><Relationship Id="rId7" Type="http://schemas.openxmlformats.org/officeDocument/2006/relationships/image" Target="../media/image1.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2.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5.m4a"/><Relationship Id="rId7" Type="http://schemas.openxmlformats.org/officeDocument/2006/relationships/image" Target="../media/image3.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065D11-5BC8-50D3-6980-E1A07A571447}"/>
              </a:ext>
            </a:extLst>
          </p:cNvPr>
          <p:cNvSpPr>
            <a:spLocks noGrp="1"/>
          </p:cNvSpPr>
          <p:nvPr>
            <p:ph type="ctrTitle"/>
          </p:nvPr>
        </p:nvSpPr>
        <p:spPr>
          <a:xfrm>
            <a:off x="1799303" y="2235200"/>
            <a:ext cx="9144000" cy="2387600"/>
          </a:xfrm>
        </p:spPr>
        <p:txBody>
          <a:bodyPr anchor="ctr">
            <a:normAutofit/>
          </a:bodyPr>
          <a:lstStyle/>
          <a:p>
            <a:r>
              <a:rPr lang="en-GB" sz="5400" dirty="0"/>
              <a:t>Mean</a:t>
            </a:r>
            <a:r>
              <a:rPr lang="fr-FR" sz="5400" dirty="0"/>
              <a:t> (</a:t>
            </a:r>
            <a:r>
              <a:rPr lang="en-GB" sz="5400" dirty="0"/>
              <a:t>Average</a:t>
            </a:r>
            <a:r>
              <a:rPr lang="fr-FR" sz="5400" dirty="0"/>
              <a:t>)</a:t>
            </a:r>
            <a:endParaRPr lang="en-GB" sz="5400" dirty="0"/>
          </a:p>
        </p:txBody>
      </p:sp>
      <p:pic>
        <p:nvPicPr>
          <p:cNvPr id="7" name="Picture 2" descr="Mentorness | LinkedIn">
            <a:extLst>
              <a:ext uri="{FF2B5EF4-FFF2-40B4-BE49-F238E27FC236}">
                <a16:creationId xmlns:a16="http://schemas.microsoft.com/office/drawing/2014/main" id="{762ABCF6-1057-9EA5-0A85-8B0CA3C9FF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4326" y="53667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1E1506-4F0F-B6B7-0C6D-260E84235E26}"/>
              </a:ext>
            </a:extLst>
          </p:cNvPr>
          <p:cNvSpPr txBox="1"/>
          <p:nvPr/>
        </p:nvSpPr>
        <p:spPr>
          <a:xfrm>
            <a:off x="5186516" y="4758812"/>
            <a:ext cx="2369574" cy="461665"/>
          </a:xfrm>
          <a:prstGeom prst="rect">
            <a:avLst/>
          </a:prstGeom>
          <a:noFill/>
        </p:spPr>
        <p:txBody>
          <a:bodyPr wrap="square" rtlCol="0">
            <a:spAutoFit/>
          </a:bodyPr>
          <a:lstStyle/>
          <a:p>
            <a:r>
              <a:rPr lang="fr-FR" sz="2400" dirty="0"/>
              <a:t>Firas Ben Thayer</a:t>
            </a:r>
            <a:endParaRPr lang="en-GB" sz="2400" dirty="0"/>
          </a:p>
        </p:txBody>
      </p:sp>
      <p:pic>
        <p:nvPicPr>
          <p:cNvPr id="12" name="Audio 11">
            <a:hlinkClick r:id="" action="ppaction://media"/>
            <a:extLst>
              <a:ext uri="{FF2B5EF4-FFF2-40B4-BE49-F238E27FC236}">
                <a16:creationId xmlns:a16="http://schemas.microsoft.com/office/drawing/2014/main" id="{60C8BCB9-C2EC-1341-77BC-C1AF7103CDF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pic>
        <p:nvPicPr>
          <p:cNvPr id="16" name="2021-01-09_-_Feeling_Free_-_www.FesliyanStudios.com_David_Renda (mp3cut.net)">
            <a:hlinkClick r:id="" action="ppaction://media"/>
            <a:extLst>
              <a:ext uri="{FF2B5EF4-FFF2-40B4-BE49-F238E27FC236}">
                <a16:creationId xmlns:a16="http://schemas.microsoft.com/office/drawing/2014/main" id="{82BF9FCF-116B-C3FF-B491-1A11962B412E}"/>
              </a:ext>
            </a:extLst>
          </p:cNvPr>
          <p:cNvPicPr>
            <a:picLocks noChangeAspect="1"/>
          </p:cNvPicPr>
          <p:nvPr>
            <a:audioFile r:link="rId3"/>
            <p:extLst>
              <p:ext uri="{DAA4B4D4-6D71-4841-9C94-3DE7FCFB9230}">
                <p14:media xmlns:p14="http://schemas.microsoft.com/office/powerpoint/2010/main" r:embed="rId4">
                  <p14:trim end="31967"/>
                  <p14:fade out="115000"/>
                </p14:media>
              </p:ext>
            </p:extLst>
          </p:nvPr>
        </p:nvPicPr>
        <p:blipFill>
          <a:blip r:embed="rId8"/>
          <a:stretch>
            <a:fillRect/>
          </a:stretch>
        </p:blipFill>
        <p:spPr>
          <a:xfrm>
            <a:off x="1555621" y="777502"/>
            <a:ext cx="487363" cy="487363"/>
          </a:xfrm>
          <a:prstGeom prst="rect">
            <a:avLst/>
          </a:prstGeom>
        </p:spPr>
      </p:pic>
    </p:spTree>
    <p:extLst>
      <p:ext uri="{BB962C8B-B14F-4D97-AF65-F5344CB8AC3E}">
        <p14:creationId xmlns:p14="http://schemas.microsoft.com/office/powerpoint/2010/main" val="248383399"/>
      </p:ext>
    </p:extLst>
  </p:cSld>
  <p:clrMapOvr>
    <a:masterClrMapping/>
  </p:clrMapOvr>
  <mc:AlternateContent xmlns:mc="http://schemas.openxmlformats.org/markup-compatibility/2006">
    <mc:Choice xmlns:p14="http://schemas.microsoft.com/office/powerpoint/2010/main" Requires="p14">
      <p:transition p14:dur="10" advTm="5951"/>
    </mc:Choice>
    <mc:Fallback>
      <p:transition advTm="5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0" fill="hold" display="0">
                  <p:stCondLst>
                    <p:cond delay="indefinite"/>
                  </p:stCondLst>
                  <p:endCondLst>
                    <p:cond evt="onStopAudio" delay="0">
                      <p:tgtEl>
                        <p:sldTgt/>
                      </p:tgtEl>
                    </p:cond>
                  </p:endCondLst>
                </p:cTn>
                <p:tgtEl>
                  <p:spTgt spid="12"/>
                </p:tgtEl>
              </p:cMediaNode>
            </p:audio>
            <p:audio>
              <p:cMediaNode vol="25610" numSld="999"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EC48-5DBA-EF3F-2F80-4D1C5FFAF694}"/>
              </a:ext>
            </a:extLst>
          </p:cNvPr>
          <p:cNvSpPr>
            <a:spLocks noGrp="1"/>
          </p:cNvSpPr>
          <p:nvPr>
            <p:ph type="title"/>
          </p:nvPr>
        </p:nvSpPr>
        <p:spPr/>
        <p:txBody>
          <a:bodyPr/>
          <a:lstStyle/>
          <a:p>
            <a:r>
              <a:rPr lang="fr-FR" dirty="0" err="1"/>
              <a:t>Definition</a:t>
            </a:r>
            <a:endParaRPr lang="en-GB" dirty="0"/>
          </a:p>
        </p:txBody>
      </p:sp>
      <p:sp>
        <p:nvSpPr>
          <p:cNvPr id="3" name="Content Placeholder 2">
            <a:extLst>
              <a:ext uri="{FF2B5EF4-FFF2-40B4-BE49-F238E27FC236}">
                <a16:creationId xmlns:a16="http://schemas.microsoft.com/office/drawing/2014/main" id="{A399AA69-619F-0811-1A81-0CE63FCD4964}"/>
              </a:ext>
            </a:extLst>
          </p:cNvPr>
          <p:cNvSpPr>
            <a:spLocks noGrp="1"/>
          </p:cNvSpPr>
          <p:nvPr>
            <p:ph idx="1"/>
          </p:nvPr>
        </p:nvSpPr>
        <p:spPr/>
        <p:txBody>
          <a:bodyPr anchor="ctr">
            <a:normAutofit/>
          </a:bodyPr>
          <a:lstStyle/>
          <a:p>
            <a:pPr algn="just"/>
            <a:r>
              <a:rPr lang="en-GB" sz="2400" b="1" dirty="0">
                <a:effectLst/>
                <a:latin typeface="Calibri" panose="020F0502020204030204" pitchFamily="34" charset="0"/>
                <a:ea typeface="Calibri" panose="020F0502020204030204" pitchFamily="34" charset="0"/>
                <a:cs typeface="Arial" panose="020B0604020202020204" pitchFamily="34" charset="0"/>
              </a:rPr>
              <a:t>Average</a:t>
            </a:r>
            <a:r>
              <a:rPr lang="en-GB" sz="2400" dirty="0">
                <a:effectLst/>
                <a:latin typeface="Calibri" panose="020F0502020204030204" pitchFamily="34" charset="0"/>
                <a:ea typeface="Calibri" panose="020F0502020204030204" pitchFamily="34" charset="0"/>
                <a:cs typeface="Arial" panose="020B0604020202020204" pitchFamily="34" charset="0"/>
              </a:rPr>
              <a:t> : Common English </a:t>
            </a:r>
            <a:r>
              <a:rPr lang="en-GB" sz="2400" dirty="0">
                <a:latin typeface="Calibri" panose="020F0502020204030204" pitchFamily="34" charset="0"/>
                <a:ea typeface="Calibri" panose="020F0502020204030204" pitchFamily="34" charset="0"/>
                <a:cs typeface="Arial" panose="020B0604020202020204" pitchFamily="34" charset="0"/>
              </a:rPr>
              <a:t>C</a:t>
            </a:r>
            <a:r>
              <a:rPr lang="en-GB" sz="2400" dirty="0">
                <a:effectLst/>
                <a:latin typeface="Calibri" panose="020F0502020204030204" pitchFamily="34" charset="0"/>
                <a:ea typeface="Calibri" panose="020F0502020204030204" pitchFamily="34" charset="0"/>
                <a:cs typeface="Arial" panose="020B0604020202020204" pitchFamily="34" charset="0"/>
              </a:rPr>
              <a:t>onversation.</a:t>
            </a:r>
          </a:p>
          <a:p>
            <a:pPr algn="just"/>
            <a:r>
              <a:rPr lang="en-GB" sz="2400" b="1" dirty="0">
                <a:effectLst/>
                <a:latin typeface="Calibri" panose="020F0502020204030204" pitchFamily="34" charset="0"/>
                <a:ea typeface="Calibri" panose="020F0502020204030204" pitchFamily="34" charset="0"/>
                <a:cs typeface="Arial" panose="020B0604020202020204" pitchFamily="34" charset="0"/>
              </a:rPr>
              <a:t>Mean</a:t>
            </a:r>
            <a:r>
              <a:rPr lang="en-GB" sz="2400" dirty="0">
                <a:effectLst/>
                <a:latin typeface="Calibri" panose="020F0502020204030204" pitchFamily="34" charset="0"/>
                <a:ea typeface="Calibri" panose="020F0502020204030204" pitchFamily="34" charset="0"/>
                <a:cs typeface="Arial" panose="020B0604020202020204" pitchFamily="34" charset="0"/>
              </a:rPr>
              <a:t> </a:t>
            </a:r>
            <a:r>
              <a:rPr lang="en-GB" sz="2400" dirty="0">
                <a:latin typeface="Calibri" panose="020F0502020204030204" pitchFamily="34" charset="0"/>
                <a:ea typeface="Calibri" panose="020F0502020204030204" pitchFamily="34" charset="0"/>
                <a:cs typeface="Arial" panose="020B0604020202020204" pitchFamily="34" charset="0"/>
              </a:rPr>
              <a:t>: </a:t>
            </a:r>
            <a:r>
              <a:rPr lang="en-GB" sz="2400" dirty="0">
                <a:effectLst/>
                <a:latin typeface="Calibri" panose="020F0502020204030204" pitchFamily="34" charset="0"/>
                <a:ea typeface="Calibri" panose="020F0502020204030204" pitchFamily="34" charset="0"/>
                <a:cs typeface="Arial" panose="020B0604020202020204" pitchFamily="34" charset="0"/>
              </a:rPr>
              <a:t>There are multiple types of means such as the geometric mean, harmonic mean…</a:t>
            </a:r>
            <a:endParaRPr lang="en-GB" sz="3600" dirty="0"/>
          </a:p>
        </p:txBody>
      </p:sp>
      <p:pic>
        <p:nvPicPr>
          <p:cNvPr id="17" name="Audio 16">
            <a:hlinkClick r:id="" action="ppaction://media"/>
            <a:extLst>
              <a:ext uri="{FF2B5EF4-FFF2-40B4-BE49-F238E27FC236}">
                <a16:creationId xmlns:a16="http://schemas.microsoft.com/office/drawing/2014/main" id="{B366B821-81F2-44E0-7F6A-E81D2DDBB2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9567973"/>
      </p:ext>
    </p:extLst>
  </p:cSld>
  <p:clrMapOvr>
    <a:masterClrMapping/>
  </p:clrMapOvr>
  <p:transition spd="slow" advTm="3254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C6A8-0C99-E0E7-793F-3A415CAD57F4}"/>
              </a:ext>
            </a:extLst>
          </p:cNvPr>
          <p:cNvSpPr>
            <a:spLocks noGrp="1"/>
          </p:cNvSpPr>
          <p:nvPr>
            <p:ph type="title"/>
          </p:nvPr>
        </p:nvSpPr>
        <p:spPr/>
        <p:txBody>
          <a:bodyPr/>
          <a:lstStyle/>
          <a:p>
            <a:r>
              <a:rPr lang="fr-FR" dirty="0"/>
              <a:t>Small </a:t>
            </a:r>
            <a:r>
              <a:rPr lang="en-GB" dirty="0"/>
              <a:t>Demonstration</a:t>
            </a:r>
          </a:p>
        </p:txBody>
      </p:sp>
      <p:pic>
        <p:nvPicPr>
          <p:cNvPr id="7" name="Screen Recording 6">
            <a:hlinkClick r:id="" action="ppaction://media"/>
            <a:extLst>
              <a:ext uri="{FF2B5EF4-FFF2-40B4-BE49-F238E27FC236}">
                <a16:creationId xmlns:a16="http://schemas.microsoft.com/office/drawing/2014/main" id="{B90A49BD-9D1C-FB98-161C-5241D7B46085}"/>
              </a:ext>
            </a:extLst>
          </p:cNvPr>
          <p:cNvPicPr>
            <a:picLocks noGrp="1" noChangeAspect="1"/>
          </p:cNvPicPr>
          <p:nvPr>
            <p:ph idx="1"/>
            <a:videoFile r:link="rId1"/>
            <p:extLst>
              <p:ext uri="{DAA4B4D4-6D71-4841-9C94-3DE7FCFB9230}">
                <p14:media xmlns:p14="http://schemas.microsoft.com/office/powerpoint/2010/main" r:embed="rId2">
                  <p14:trim st="14356" end="3581.8"/>
                </p14:media>
              </p:ext>
            </p:extLst>
          </p:nvPr>
        </p:nvPicPr>
        <p:blipFill>
          <a:blip r:embed="rId7"/>
          <a:stretch>
            <a:fillRect/>
          </a:stretch>
        </p:blipFill>
        <p:spPr>
          <a:xfrm>
            <a:off x="2228056" y="1610006"/>
            <a:ext cx="7735887" cy="4351338"/>
          </a:xfrm>
        </p:spPr>
      </p:pic>
      <p:pic>
        <p:nvPicPr>
          <p:cNvPr id="30" name="Audio 29">
            <a:hlinkClick r:id="" action="ppaction://media"/>
            <a:extLst>
              <a:ext uri="{FF2B5EF4-FFF2-40B4-BE49-F238E27FC236}">
                <a16:creationId xmlns:a16="http://schemas.microsoft.com/office/drawing/2014/main" id="{ED9EC9A3-F1BA-01CF-1F9E-C4FCD3B6DDFB}"/>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957561"/>
      </p:ext>
    </p:extLst>
  </p:cSld>
  <p:clrMapOvr>
    <a:masterClrMapping/>
  </p:clrMapOvr>
  <p:transition spd="slow" advTm="2426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audio isNarration="1">
              <p:cMediaNode vol="100000" showWhenStopped="0">
                <p:cTn id="16" fill="hold" display="0">
                  <p:stCondLst>
                    <p:cond delay="indefinite"/>
                  </p:stCondLst>
                  <p:endCondLst>
                    <p:cond evt="onStopAudio" delay="0">
                      <p:tgtEl>
                        <p:sldTgt/>
                      </p:tgtEl>
                    </p:cond>
                  </p:endCondLst>
                </p:cTn>
                <p:tgtEl>
                  <p:spTgt spid="30"/>
                </p:tgtEl>
              </p:cMediaNode>
            </p:audio>
          </p:childTnLst>
        </p:cTn>
      </p:par>
    </p:tnLst>
  </p:timing>
  <p:extLst>
    <p:ext uri="{E180D4A7-C9FB-4DFB-919C-405C955672EB}">
      <p14:showEvtLst xmlns:p14="http://schemas.microsoft.com/office/powerpoint/2010/main">
        <p14:playEvt time="143" objId="7"/>
        <p14:stopEvt time="21882"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37BA-FFF9-26E3-1808-11DB952684B4}"/>
              </a:ext>
            </a:extLst>
          </p:cNvPr>
          <p:cNvSpPr>
            <a:spLocks noGrp="1"/>
          </p:cNvSpPr>
          <p:nvPr>
            <p:ph type="title"/>
          </p:nvPr>
        </p:nvSpPr>
        <p:spPr/>
        <p:txBody>
          <a:bodyPr/>
          <a:lstStyle/>
          <a:p>
            <a:r>
              <a:rPr lang="fr-FR" dirty="0"/>
              <a:t>Uses</a:t>
            </a:r>
            <a:endParaRPr lang="en-GB" dirty="0"/>
          </a:p>
        </p:txBody>
      </p:sp>
      <p:pic>
        <p:nvPicPr>
          <p:cNvPr id="2050" name="Picture 2" descr="Average Pooling Explained | Papers With Code">
            <a:extLst>
              <a:ext uri="{FF2B5EF4-FFF2-40B4-BE49-F238E27FC236}">
                <a16:creationId xmlns:a16="http://schemas.microsoft.com/office/drawing/2014/main" id="{8032C151-8517-BCB3-B5B8-9224837C000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228251" y="2132012"/>
            <a:ext cx="225893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didi | Measures of central tendency: Mean, median and mode">
            <a:extLst>
              <a:ext uri="{FF2B5EF4-FFF2-40B4-BE49-F238E27FC236}">
                <a16:creationId xmlns:a16="http://schemas.microsoft.com/office/drawing/2014/main" id="{A85DBA89-EE0E-4A36-C56B-EDB7A5585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8235" y="2645787"/>
            <a:ext cx="7095565" cy="3555174"/>
          </a:xfrm>
          <a:prstGeom prst="rect">
            <a:avLst/>
          </a:prstGeom>
          <a:noFill/>
          <a:extLst>
            <a:ext uri="{909E8E84-426E-40DD-AFC4-6F175D3DCCD1}">
              <a14:hiddenFill xmlns:a14="http://schemas.microsoft.com/office/drawing/2010/main">
                <a:solidFill>
                  <a:srgbClr val="FFFFFF"/>
                </a:solidFill>
              </a14:hiddenFill>
            </a:ext>
          </a:extLst>
        </p:spPr>
      </p:pic>
      <p:pic>
        <p:nvPicPr>
          <p:cNvPr id="2088" name="Audio 2087">
            <a:hlinkClick r:id="" action="ppaction://media"/>
            <a:extLst>
              <a:ext uri="{FF2B5EF4-FFF2-40B4-BE49-F238E27FC236}">
                <a16:creationId xmlns:a16="http://schemas.microsoft.com/office/drawing/2014/main" id="{A3184163-7A22-B0A9-7C65-8FC905130C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8779755"/>
      </p:ext>
    </p:extLst>
  </p:cSld>
  <p:clrMapOvr>
    <a:masterClrMapping/>
  </p:clrMapOvr>
  <p:transition spd="slow" advTm="233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8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1DAB-B368-1525-8E99-9951AA922DD7}"/>
              </a:ext>
            </a:extLst>
          </p:cNvPr>
          <p:cNvSpPr>
            <a:spLocks noGrp="1"/>
          </p:cNvSpPr>
          <p:nvPr>
            <p:ph type="title"/>
          </p:nvPr>
        </p:nvSpPr>
        <p:spPr/>
        <p:txBody>
          <a:bodyPr/>
          <a:lstStyle/>
          <a:p>
            <a:r>
              <a:rPr lang="fr-FR" dirty="0" err="1"/>
              <a:t>Examples</a:t>
            </a:r>
            <a:endParaRPr lang="en-GB" dirty="0"/>
          </a:p>
        </p:txBody>
      </p:sp>
      <p:graphicFrame>
        <p:nvGraphicFramePr>
          <p:cNvPr id="12" name="Content Placeholder 2">
            <a:extLst>
              <a:ext uri="{FF2B5EF4-FFF2-40B4-BE49-F238E27FC236}">
                <a16:creationId xmlns:a16="http://schemas.microsoft.com/office/drawing/2014/main" id="{2939BB49-0A4C-88E0-9FF6-019B16D90C82}"/>
              </a:ext>
            </a:extLst>
          </p:cNvPr>
          <p:cNvGraphicFramePr>
            <a:graphicFrameLocks noGrp="1"/>
          </p:cNvGraphicFramePr>
          <p:nvPr>
            <p:ph idx="1"/>
            <p:extLst>
              <p:ext uri="{D42A27DB-BD31-4B8C-83A1-F6EECF244321}">
                <p14:modId xmlns:p14="http://schemas.microsoft.com/office/powerpoint/2010/main" val="4009793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2039952E-7A96-94B9-6ECD-5FF4A734D52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0868963"/>
      </p:ext>
    </p:extLst>
  </p:cSld>
  <p:clrMapOvr>
    <a:masterClrMapping/>
  </p:clrMapOvr>
  <p:transition spd="med" advTm="2270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01107F-A27B-61EF-9AA1-0189BF6B2872}"/>
              </a:ext>
            </a:extLst>
          </p:cNvPr>
          <p:cNvSpPr>
            <a:spLocks noGrp="1"/>
          </p:cNvSpPr>
          <p:nvPr>
            <p:ph type="title"/>
          </p:nvPr>
        </p:nvSpPr>
        <p:spPr>
          <a:xfrm>
            <a:off x="838200" y="5186423"/>
            <a:ext cx="10515600" cy="1114382"/>
          </a:xfrm>
        </p:spPr>
        <p:txBody>
          <a:bodyPr vert="horz" lIns="91440" tIns="45720" rIns="91440" bIns="45720" rtlCol="0" anchor="ctr">
            <a:normAutofit/>
          </a:bodyPr>
          <a:lstStyle/>
          <a:p>
            <a:pPr algn="ctr"/>
            <a:r>
              <a:rPr lang="en-US" sz="5200" dirty="0"/>
              <a:t>Change Your Perspective!</a:t>
            </a:r>
          </a:p>
        </p:txBody>
      </p:sp>
      <p:pic>
        <p:nvPicPr>
          <p:cNvPr id="4100" name="Picture 4" descr="Artificial Intelligence for efficient data mining in drug discovery">
            <a:extLst>
              <a:ext uri="{FF2B5EF4-FFF2-40B4-BE49-F238E27FC236}">
                <a16:creationId xmlns:a16="http://schemas.microsoft.com/office/drawing/2014/main" id="{33B7CAE9-9F88-C105-57EB-BE7FEAF79D08}"/>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1920" r="11163" b="1"/>
          <a:stretch/>
        </p:blipFill>
        <p:spPr bwMode="auto">
          <a:xfrm>
            <a:off x="20" y="10"/>
            <a:ext cx="12191980" cy="5014697"/>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FE254291-E079-BD9D-A41A-864277C545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4507585"/>
      </p:ext>
    </p:extLst>
  </p:cSld>
  <p:clrMapOvr>
    <a:masterClrMapping/>
  </p:clrMapOvr>
  <p:transition spd="slow" advTm="142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TotalTime>
  <Words>388</Words>
  <Application>Microsoft Office PowerPoint</Application>
  <PresentationFormat>Widescreen</PresentationFormat>
  <Paragraphs>27</Paragraphs>
  <Slides>6</Slides>
  <Notes>6</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Aptos Display</vt:lpstr>
      <vt:lpstr>Arial</vt:lpstr>
      <vt:lpstr>Calibri</vt:lpstr>
      <vt:lpstr>Symbol</vt:lpstr>
      <vt:lpstr>Office Theme</vt:lpstr>
      <vt:lpstr>Mean (Average)</vt:lpstr>
      <vt:lpstr>Definition</vt:lpstr>
      <vt:lpstr>Small Demonstration</vt:lpstr>
      <vt:lpstr>Uses</vt:lpstr>
      <vt:lpstr>Examples</vt:lpstr>
      <vt:lpstr>Change Your Perspective!</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 (Average)</dc:title>
  <dc:creator>Firas Ben Thayer</dc:creator>
  <cp:lastModifiedBy>Firas Ben Thayer</cp:lastModifiedBy>
  <cp:revision>3</cp:revision>
  <dcterms:created xsi:type="dcterms:W3CDTF">2024-04-28T07:19:07Z</dcterms:created>
  <dcterms:modified xsi:type="dcterms:W3CDTF">2024-04-28T13:51:48Z</dcterms:modified>
</cp:coreProperties>
</file>